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7010400" cy="9296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Format der Notizen mittels Klicken bearbeiten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&lt;Kopfzeile&gt;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6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7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8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43A8377-F906-40BB-A2A6-41DE4BCA5CF9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360" y="696960"/>
            <a:ext cx="4650120" cy="3486600"/>
          </a:xfrm>
          <a:prstGeom prst="rect">
            <a:avLst/>
          </a:prstGeom>
          <a:ln w="0">
            <a:noFill/>
          </a:ln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935280" y="4415760"/>
            <a:ext cx="5139000" cy="4182840"/>
          </a:xfrm>
          <a:prstGeom prst="rect">
            <a:avLst/>
          </a:prstGeom>
          <a:noFill/>
          <a:ln w="9360">
            <a:noFill/>
          </a:ln>
        </p:spPr>
        <p:txBody>
          <a:bodyPr lIns="89640" tIns="45000" rIns="89640" bIns="45000" numCol="1" spcCol="0" anchor="t">
            <a:noAutofit/>
          </a:bodyPr>
          <a:lstStyle/>
          <a:p>
            <a:pPr marL="384840" indent="0" defTabSz="971640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de-DE" sz="1200" b="0" strike="noStrike" spc="-1">
                <a:solidFill>
                  <a:schemeClr val="dk1"/>
                </a:solidFill>
                <a:latin typeface="Arial"/>
              </a:rPr>
              <a:t>Dienst wird gerade geändert im Ref. 42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sldNum" idx="9"/>
          </p:nvPr>
        </p:nvSpPr>
        <p:spPr>
          <a:xfrm>
            <a:off x="3971880" y="8831520"/>
            <a:ext cx="3037320" cy="464040"/>
          </a:xfrm>
          <a:prstGeom prst="rect">
            <a:avLst/>
          </a:prstGeom>
          <a:noFill/>
          <a:ln w="9360">
            <a:noFill/>
          </a:ln>
        </p:spPr>
        <p:txBody>
          <a:bodyPr lIns="89640" tIns="45000" rIns="89640" bIns="4500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482C470-B676-4A95-B37A-FFF61AA10D62}" type="slidenum">
              <a:rPr lang="de-DE" sz="1200" b="0" strike="noStrike" spc="-1">
                <a:solidFill>
                  <a:schemeClr val="dk1"/>
                </a:solidFill>
                <a:latin typeface="Arial"/>
                <a:ea typeface="ＭＳ Ｐゴシック"/>
              </a:rPr>
              <a:t>2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360" y="696960"/>
            <a:ext cx="4650120" cy="3486600"/>
          </a:xfrm>
          <a:prstGeom prst="rect">
            <a:avLst/>
          </a:prstGeom>
          <a:ln w="0">
            <a:noFill/>
          </a:ln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935280" y="4415760"/>
            <a:ext cx="5139000" cy="4182840"/>
          </a:xfrm>
          <a:prstGeom prst="rect">
            <a:avLst/>
          </a:prstGeom>
          <a:noFill/>
          <a:ln w="9360">
            <a:noFill/>
          </a:ln>
        </p:spPr>
        <p:txBody>
          <a:bodyPr lIns="89640" tIns="45000" rIns="89640" bIns="45000" numCol="1" spcCol="0" anchor="t">
            <a:normAutofit/>
          </a:bodyPr>
          <a:lstStyle/>
          <a:p>
            <a:pPr marL="216000" indent="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sldNum" idx="10"/>
          </p:nvPr>
        </p:nvSpPr>
        <p:spPr>
          <a:xfrm>
            <a:off x="3971880" y="8831520"/>
            <a:ext cx="3037320" cy="464040"/>
          </a:xfrm>
          <a:prstGeom prst="rect">
            <a:avLst/>
          </a:prstGeom>
          <a:noFill/>
          <a:ln w="9360">
            <a:noFill/>
          </a:ln>
        </p:spPr>
        <p:txBody>
          <a:bodyPr lIns="89640" tIns="45000" rIns="89640" bIns="4500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D7637BD-664C-4CEA-8AE2-640C99AD612E}" type="slidenum">
              <a:rPr lang="de-DE" sz="1200" b="0" strike="noStrike" spc="-1">
                <a:solidFill>
                  <a:schemeClr val="dk1"/>
                </a:solidFill>
                <a:latin typeface="Arial"/>
                <a:ea typeface="ＭＳ Ｐゴシック"/>
              </a:rPr>
              <a:t>3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360" y="696960"/>
            <a:ext cx="4650120" cy="3486600"/>
          </a:xfrm>
          <a:prstGeom prst="rect">
            <a:avLst/>
          </a:prstGeom>
          <a:ln w="0">
            <a:noFill/>
          </a:ln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935280" y="4415760"/>
            <a:ext cx="5139000" cy="4182840"/>
          </a:xfrm>
          <a:prstGeom prst="rect">
            <a:avLst/>
          </a:prstGeom>
          <a:noFill/>
          <a:ln w="9360">
            <a:noFill/>
          </a:ln>
        </p:spPr>
        <p:txBody>
          <a:bodyPr lIns="89640" tIns="45000" rIns="89640" bIns="45000" numCol="1" spcCol="0" anchor="t">
            <a:normAutofit/>
          </a:bodyPr>
          <a:lstStyle/>
          <a:p>
            <a:pPr marL="216000" indent="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sldNum" idx="11"/>
          </p:nvPr>
        </p:nvSpPr>
        <p:spPr>
          <a:xfrm>
            <a:off x="3971880" y="8831520"/>
            <a:ext cx="3037320" cy="464040"/>
          </a:xfrm>
          <a:prstGeom prst="rect">
            <a:avLst/>
          </a:prstGeom>
          <a:noFill/>
          <a:ln w="9360">
            <a:noFill/>
          </a:ln>
        </p:spPr>
        <p:txBody>
          <a:bodyPr lIns="89640" tIns="45000" rIns="89640" bIns="4500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9E5738B-B450-41D9-95D4-D66C7DD5C805}" type="slidenum">
              <a:rPr lang="de-DE" sz="1200" b="0" strike="noStrike" spc="-1">
                <a:solidFill>
                  <a:schemeClr val="dk1"/>
                </a:solidFill>
                <a:latin typeface="Arial"/>
                <a:ea typeface="ＭＳ Ｐゴシック"/>
              </a:rPr>
              <a:t>4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360" y="696960"/>
            <a:ext cx="4650120" cy="3486600"/>
          </a:xfrm>
          <a:prstGeom prst="rect">
            <a:avLst/>
          </a:prstGeom>
          <a:ln w="0">
            <a:noFill/>
          </a:ln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935280" y="4415760"/>
            <a:ext cx="5139000" cy="4182840"/>
          </a:xfrm>
          <a:prstGeom prst="rect">
            <a:avLst/>
          </a:prstGeom>
          <a:noFill/>
          <a:ln w="9360">
            <a:noFill/>
          </a:ln>
        </p:spPr>
        <p:txBody>
          <a:bodyPr lIns="89640" tIns="45000" rIns="89640" bIns="45000" numCol="1" spcCol="0" anchor="t">
            <a:normAutofit/>
          </a:bodyPr>
          <a:lstStyle/>
          <a:p>
            <a:pPr marL="216000" indent="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Num" idx="12"/>
          </p:nvPr>
        </p:nvSpPr>
        <p:spPr>
          <a:xfrm>
            <a:off x="3971880" y="8831520"/>
            <a:ext cx="3037320" cy="464040"/>
          </a:xfrm>
          <a:prstGeom prst="rect">
            <a:avLst/>
          </a:prstGeom>
          <a:noFill/>
          <a:ln w="9360">
            <a:noFill/>
          </a:ln>
        </p:spPr>
        <p:txBody>
          <a:bodyPr lIns="89640" tIns="45000" rIns="89640" bIns="4500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7E887A7-1A88-4322-96B5-D93F7A0B7904}" type="slidenum">
              <a:rPr lang="de-DE" sz="1200" b="0" strike="noStrike" spc="-1">
                <a:solidFill>
                  <a:schemeClr val="dk1"/>
                </a:solidFill>
                <a:latin typeface="Arial"/>
                <a:ea typeface="ＭＳ Ｐゴシック"/>
              </a:rPr>
              <a:t>5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360" y="696960"/>
            <a:ext cx="4650120" cy="3486600"/>
          </a:xfrm>
          <a:prstGeom prst="rect">
            <a:avLst/>
          </a:prstGeom>
          <a:ln w="0">
            <a:noFill/>
          </a:ln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935280" y="4415760"/>
            <a:ext cx="5139000" cy="4182840"/>
          </a:xfrm>
          <a:prstGeom prst="rect">
            <a:avLst/>
          </a:prstGeom>
          <a:noFill/>
          <a:ln w="9360">
            <a:noFill/>
          </a:ln>
        </p:spPr>
        <p:txBody>
          <a:bodyPr lIns="89640" tIns="45000" rIns="89640" bIns="45000" numCol="1" spcCol="0" anchor="t">
            <a:normAutofit/>
          </a:bodyPr>
          <a:lstStyle/>
          <a:p>
            <a:pPr marL="216000" indent="0">
              <a:buNone/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sldNum" idx="13"/>
          </p:nvPr>
        </p:nvSpPr>
        <p:spPr>
          <a:xfrm>
            <a:off x="3971880" y="8831520"/>
            <a:ext cx="3037320" cy="464040"/>
          </a:xfrm>
          <a:prstGeom prst="rect">
            <a:avLst/>
          </a:prstGeom>
          <a:noFill/>
          <a:ln w="9360">
            <a:noFill/>
          </a:ln>
        </p:spPr>
        <p:txBody>
          <a:bodyPr lIns="89640" tIns="45000" rIns="89640" bIns="4500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/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E9621FE-4C31-484B-9A1D-AF3686F73D89}" type="slidenum">
              <a:rPr lang="de-DE" sz="1200" b="0" strike="noStrike" spc="-1">
                <a:solidFill>
                  <a:schemeClr val="dk1"/>
                </a:solidFill>
                <a:latin typeface="Arial"/>
                <a:ea typeface="ＭＳ Ｐゴシック"/>
              </a:rPr>
              <a:t>6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E54DFB-D4FA-413A-8CBB-C2BC4A96C8A0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20A3CE-CC69-4528-BBD0-5D820D25B624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58B22BF-5320-42D1-A52A-731C16064563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AFD349D-863F-4B09-8926-54DDC2717AB7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A9649E6-7A72-40A5-BC78-82111D1AECC2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C4977E9-3B64-4BF5-ADA7-BBAA75054187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2B9609F-025A-4517-BB2B-06129C19533C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B23A2E1-12AD-481F-B6E4-66C3195676AF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C861203-E66C-482E-A40D-0DBC9C273ABE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81F63A3-C89E-4FD9-BD74-434ED3DE10B2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2CF7FCB-1B05-448E-A5F4-01CCC83ABED9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0E86EBF-92BC-4461-87D3-83C0AE19362F}" type="slidenum">
              <a:t>‹Nr.›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77C1489-6BA8-416C-8C03-972BCA1D7D26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3AF8FBC-5DE3-4D52-A6B9-6B546DB3B9CC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1DD576B-9EAB-4C3C-BE21-4D9BCCFEC7C0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6BCE531-47E6-48EF-87ED-C648ABBF59F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C2A9E0B-7534-408E-8AC7-798C8EF7DCBE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192E1DA-ECD9-451D-BDE7-B0F97D6B0CC4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97140BB-81B8-4A22-964B-A370006B19E7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1F61A99-7F07-4FAB-BA98-BC3AFA74E2A6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CCF00DF-F0BC-4A34-A9B0-709A67061B5D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4DB99DF-11B8-46A4-AB49-97CE4143793D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12FD77-5E86-4497-858C-3DA5D349EB0A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84AD75F-C131-429D-B3E9-5F50F39F58A6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E2AA325-D7E0-4511-95F3-537738071F38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6FA77F6-D144-4DA6-AAA0-512E90D5127D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10CD00F-9B1A-4EFF-9DA7-2408232A5FE5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0336433-131E-4713-AD67-9CEB642093F3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0A9EC44-AEE0-4674-B548-514D49E6ED83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9D68D33-3C99-47D2-B008-2C4B37756DF9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0A49D9-7EA3-484A-9C0C-E8D85AD54FA9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234AD01-F651-4F6F-B3EF-C097961FFDE1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390D09-7245-4ECA-A1C5-42C35F12765D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94DD813-DFD6-4C7B-AE36-CD14564A8CF0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95BC567-CA3A-4E93-9F42-CE8C408C00CD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8459D28-809B-423C-BB97-33AB4F675585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126960" y="6246720"/>
            <a:ext cx="2897280" cy="47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6555600" y="6246720"/>
            <a:ext cx="2129400" cy="47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28E5844-C0CB-4847-8646-42D1BAE97126}" type="slidenum"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6840" y="6246720"/>
            <a:ext cx="2129400" cy="471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7" descr="Logo_GeoSN_Kurzform_farbig"/>
          <p:cNvPicPr/>
          <p:nvPr/>
        </p:nvPicPr>
        <p:blipFill>
          <a:blip r:embed="rId14"/>
          <a:stretch/>
        </p:blipFill>
        <p:spPr>
          <a:xfrm>
            <a:off x="77760" y="6364440"/>
            <a:ext cx="592560" cy="421200"/>
          </a:xfrm>
          <a:prstGeom prst="rect">
            <a:avLst/>
          </a:prstGeom>
          <a:ln w="9525">
            <a:noFill/>
          </a:ln>
        </p:spPr>
      </p:pic>
      <p:pic>
        <p:nvPicPr>
          <p:cNvPr id="42" name="Grafik 6"/>
          <p:cNvPicPr/>
          <p:nvPr/>
        </p:nvPicPr>
        <p:blipFill>
          <a:blip r:embed="rId15"/>
          <a:stretch/>
        </p:blipFill>
        <p:spPr>
          <a:xfrm>
            <a:off x="5217840" y="310680"/>
            <a:ext cx="3688560" cy="54324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sldNum" idx="4"/>
          </p:nvPr>
        </p:nvSpPr>
        <p:spPr>
          <a:xfrm>
            <a:off x="522360" y="6356160"/>
            <a:ext cx="50508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7527029-84FA-4FA7-A751-3450DE546F8C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  <a:ea typeface="ＭＳ Ｐゴシック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7" descr="Logo_GeoSN_Kurzform_farbig"/>
          <p:cNvPicPr/>
          <p:nvPr/>
        </p:nvPicPr>
        <p:blipFill>
          <a:blip r:embed="rId14"/>
          <a:stretch/>
        </p:blipFill>
        <p:spPr>
          <a:xfrm>
            <a:off x="77760" y="6364440"/>
            <a:ext cx="592560" cy="421200"/>
          </a:xfrm>
          <a:prstGeom prst="rect">
            <a:avLst/>
          </a:prstGeom>
          <a:ln w="9525">
            <a:noFill/>
          </a:ln>
        </p:spPr>
      </p:pic>
      <p:pic>
        <p:nvPicPr>
          <p:cNvPr id="83" name="Grafik 6"/>
          <p:cNvPicPr/>
          <p:nvPr/>
        </p:nvPicPr>
        <p:blipFill>
          <a:blip r:embed="rId15"/>
          <a:stretch/>
        </p:blipFill>
        <p:spPr>
          <a:xfrm>
            <a:off x="5217840" y="310680"/>
            <a:ext cx="3688560" cy="543240"/>
          </a:xfrm>
          <a:prstGeom prst="rect">
            <a:avLst/>
          </a:prstGeom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6840" y="273240"/>
            <a:ext cx="8228520" cy="114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sldNum" idx="5"/>
          </p:nvPr>
        </p:nvSpPr>
        <p:spPr>
          <a:xfrm>
            <a:off x="522360" y="6356160"/>
            <a:ext cx="50508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  <a:ea typeface="ＭＳ Ｐゴシック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D088D48-C792-465D-87E0-8D067EDF7FB1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  <a:ea typeface="ＭＳ Ｐゴシック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eoportal.sachsen.de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landesvermessung.sachsen.d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desvermessung.sachsen.de/slider-historische-luftbilder-6020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hteck 128"/>
          <p:cNvSpPr/>
          <p:nvPr/>
        </p:nvSpPr>
        <p:spPr>
          <a:xfrm>
            <a:off x="2310120" y="500400"/>
            <a:ext cx="4821120" cy="41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Aktuelle und historische Karten zu Sachsen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Rechteck 129"/>
          <p:cNvSpPr/>
          <p:nvPr/>
        </p:nvSpPr>
        <p:spPr>
          <a:xfrm>
            <a:off x="1231560" y="1667160"/>
            <a:ext cx="226872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u="sng" strike="noStrike" spc="-1">
                <a:solidFill>
                  <a:srgbClr val="0000EE"/>
                </a:solidFill>
                <a:uFillTx/>
                <a:latin typeface="Arial"/>
                <a:ea typeface="DejaVu Sans"/>
                <a:hlinkClick r:id="rId2"/>
              </a:rPr>
              <a:t>Geoportal Sachsen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Grafik 130"/>
          <p:cNvPicPr/>
          <p:nvPr/>
        </p:nvPicPr>
        <p:blipFill>
          <a:blip r:embed="rId3"/>
          <a:stretch/>
        </p:blipFill>
        <p:spPr>
          <a:xfrm>
            <a:off x="769320" y="2322720"/>
            <a:ext cx="3170160" cy="32281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32" name="Rechteck 131"/>
          <p:cNvSpPr/>
          <p:nvPr/>
        </p:nvSpPr>
        <p:spPr>
          <a:xfrm>
            <a:off x="4689360" y="1650240"/>
            <a:ext cx="3330720" cy="47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u="sng" strike="noStrike" spc="-1">
                <a:solidFill>
                  <a:srgbClr val="0000EE"/>
                </a:solidFill>
                <a:uFillTx/>
                <a:latin typeface="Arial"/>
                <a:ea typeface="DejaVu Sans"/>
                <a:hlinkClick r:id="rId4"/>
              </a:rPr>
              <a:t>Landesvermessung Sachsen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Grafik 132"/>
          <p:cNvPicPr/>
          <p:nvPr/>
        </p:nvPicPr>
        <p:blipFill>
          <a:blip r:embed="rId5"/>
          <a:stretch/>
        </p:blipFill>
        <p:spPr>
          <a:xfrm>
            <a:off x="4730400" y="2301120"/>
            <a:ext cx="3634920" cy="325188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rafik 194"/>
          <p:cNvPicPr/>
          <p:nvPr/>
        </p:nvPicPr>
        <p:blipFill>
          <a:blip r:embed="rId2"/>
          <a:stretch/>
        </p:blipFill>
        <p:spPr>
          <a:xfrm>
            <a:off x="1850760" y="1339920"/>
            <a:ext cx="3744720" cy="4877640"/>
          </a:xfrm>
          <a:prstGeom prst="rect">
            <a:avLst/>
          </a:prstGeom>
          <a:ln w="0">
            <a:noFill/>
          </a:ln>
        </p:spPr>
      </p:pic>
      <p:sp>
        <p:nvSpPr>
          <p:cNvPr id="196" name="Rechteck 195"/>
          <p:cNvSpPr/>
          <p:nvPr/>
        </p:nvSpPr>
        <p:spPr>
          <a:xfrm>
            <a:off x="1887120" y="661680"/>
            <a:ext cx="5096880" cy="41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Historische Karten im Vergleich zur aktuellen Nutzung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Rechteck 196"/>
          <p:cNvSpPr/>
          <p:nvPr/>
        </p:nvSpPr>
        <p:spPr>
          <a:xfrm>
            <a:off x="5998680" y="2107800"/>
            <a:ext cx="2765160" cy="156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929" b="0" strike="noStrike" spc="-1">
                <a:solidFill>
                  <a:srgbClr val="000000"/>
                </a:solidFill>
                <a:latin typeface="Calibri"/>
              </a:rPr>
              <a:t>Bereich Störmthaler See</a:t>
            </a:r>
            <a:endParaRPr lang="de-DE" sz="1929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929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929" b="0" strike="noStrike" spc="-1">
                <a:solidFill>
                  <a:srgbClr val="000000"/>
                </a:solidFill>
                <a:latin typeface="Calibri"/>
              </a:rPr>
              <a:t>Meßtischblattausschnitt vor 1945</a:t>
            </a:r>
            <a:endParaRPr lang="de-DE" sz="1929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929" b="0" strike="noStrike" spc="-1">
                <a:solidFill>
                  <a:srgbClr val="000000"/>
                </a:solidFill>
                <a:latin typeface="Calibri"/>
              </a:rPr>
              <a:t>überdeckt vom aktuellem Luftbild  </a:t>
            </a:r>
            <a:endParaRPr lang="de-DE" sz="1929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Grafik 197"/>
          <p:cNvPicPr/>
          <p:nvPr/>
        </p:nvPicPr>
        <p:blipFill>
          <a:blip r:embed="rId3"/>
          <a:stretch/>
        </p:blipFill>
        <p:spPr>
          <a:xfrm>
            <a:off x="621720" y="1774440"/>
            <a:ext cx="2368080" cy="1392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2198160" y="548280"/>
            <a:ext cx="6097680" cy="786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br>
              <a:rPr sz="2600"/>
            </a:br>
            <a:r>
              <a:rPr lang="de-DE" sz="1600" b="0" strike="noStrike" spc="-1">
                <a:solidFill>
                  <a:schemeClr val="dk2"/>
                </a:solidFill>
                <a:latin typeface="Calibri"/>
                <a:ea typeface="ＭＳ Ｐゴシック"/>
              </a:rPr>
              <a:t>Geoportal Sachsen</a:t>
            </a:r>
            <a:br>
              <a:rPr sz="1600"/>
            </a:br>
            <a:r>
              <a:rPr lang="de-DE" sz="1600" b="0" strike="noStrike" spc="-1">
                <a:solidFill>
                  <a:schemeClr val="dk2"/>
                </a:solidFill>
                <a:latin typeface="Calibri"/>
                <a:ea typeface="ＭＳ Ｐゴシック"/>
              </a:rPr>
              <a:t>Beispiel aus dem App-Menü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Rechteck 17"/>
          <p:cNvSpPr/>
          <p:nvPr/>
        </p:nvSpPr>
        <p:spPr>
          <a:xfrm>
            <a:off x="464040" y="1782000"/>
            <a:ext cx="8473320" cy="200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66760" indent="6480">
              <a:lnSpc>
                <a:spcPct val="100000"/>
              </a:lnSpc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2">
                    <a:lumMod val="50000"/>
                  </a:schemeClr>
                </a:solidFill>
                <a:latin typeface="Arial"/>
                <a:ea typeface="ＭＳ Ｐゴシック"/>
              </a:rPr>
              <a:t>Kartenviewer mit Aktualität der einzelnen Produkte mit Blattschnitt bzw. Kacheln der Geobasisdaten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6480">
              <a:lnSpc>
                <a:spcPct val="100000"/>
              </a:lnSpc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723960" indent="-266760">
              <a:lnSpc>
                <a:spcPct val="100000"/>
              </a:lnSpc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723960" indent="-266760">
              <a:lnSpc>
                <a:spcPct val="100000"/>
              </a:lnSpc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723960" indent="-266760">
              <a:lnSpc>
                <a:spcPct val="100000"/>
              </a:lnSpc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66760" indent="-266760">
              <a:lnSpc>
                <a:spcPct val="100000"/>
              </a:lnSpc>
              <a:tabLst>
                <a:tab pos="0" algn="l"/>
              </a:tabLst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Grafik 3"/>
          <p:cNvPicPr/>
          <p:nvPr/>
        </p:nvPicPr>
        <p:blipFill>
          <a:blip r:embed="rId3"/>
          <a:stretch/>
        </p:blipFill>
        <p:spPr>
          <a:xfrm>
            <a:off x="1627200" y="2537280"/>
            <a:ext cx="6147000" cy="28864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7D711BC-9F17-429B-9748-C09AF390BF61}" type="slidenum"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38120" y="144000"/>
            <a:ext cx="6653880" cy="898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600" b="0" strike="noStrike" spc="-1">
                <a:solidFill>
                  <a:schemeClr val="dk2"/>
                </a:solidFill>
                <a:latin typeface="Arial"/>
                <a:ea typeface="ＭＳ Ｐゴシック"/>
              </a:rPr>
              <a:t>Grundlagen</a:t>
            </a:r>
            <a:endParaRPr lang="de-DE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 Box 5"/>
          <p:cNvSpPr/>
          <p:nvPr/>
        </p:nvSpPr>
        <p:spPr>
          <a:xfrm>
            <a:off x="438120" y="1044000"/>
            <a:ext cx="6653880" cy="3592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200" b="0" strike="noStrike" spc="-1">
                <a:solidFill>
                  <a:srgbClr val="0082C4"/>
                </a:solidFill>
                <a:latin typeface="Arial"/>
                <a:ea typeface="ＭＳ Ｐゴシック"/>
              </a:rPr>
              <a:t>WMS – WebMapService</a:t>
            </a:r>
            <a:endParaRPr lang="de-DE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Rectangle 3"/>
          <p:cNvSpPr/>
          <p:nvPr/>
        </p:nvSpPr>
        <p:spPr>
          <a:xfrm>
            <a:off x="438120" y="1880640"/>
            <a:ext cx="5861160" cy="384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2"/>
                </a:solidFill>
                <a:latin typeface="Arial"/>
                <a:ea typeface="ＭＳ Ｐゴシック"/>
              </a:rPr>
              <a:t>Standardisierte Schnittstellen ermöglichen Kombination von Geodaten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901800" lvl="1" indent="-366840">
              <a:lnSpc>
                <a:spcPct val="100000"/>
              </a:lnSpc>
              <a:spcAft>
                <a:spcPts val="1199"/>
              </a:spcAft>
              <a:buClr>
                <a:srgbClr val="0082C4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2"/>
                </a:solidFill>
                <a:latin typeface="Arial"/>
                <a:ea typeface="ＭＳ Ｐゴシック"/>
              </a:rPr>
              <a:t>Überlagerung unterschiedlicher Karten mit Transparenzmöglichkeit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901800" lvl="1" indent="-366840">
              <a:lnSpc>
                <a:spcPct val="100000"/>
              </a:lnSpc>
              <a:spcAft>
                <a:spcPts val="1199"/>
              </a:spcAft>
              <a:buClr>
                <a:srgbClr val="0082C4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2"/>
                </a:solidFill>
                <a:latin typeface="Arial"/>
                <a:ea typeface="ＭＳ Ｐゴシック"/>
              </a:rPr>
              <a:t>auf unterschiedlichen Servern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901800" lvl="1" indent="-366840">
              <a:lnSpc>
                <a:spcPct val="100000"/>
              </a:lnSpc>
              <a:spcAft>
                <a:spcPts val="1199"/>
              </a:spcAft>
              <a:buClr>
                <a:srgbClr val="0082C4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1800" b="0" strike="noStrike" spc="-1">
                <a:solidFill>
                  <a:schemeClr val="dk2"/>
                </a:solidFill>
                <a:latin typeface="Arial"/>
                <a:ea typeface="ＭＳ Ｐゴシック"/>
              </a:rPr>
              <a:t>in verschiedenen Koordinatensystemen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355680" indent="-355680">
              <a:lnSpc>
                <a:spcPct val="100000"/>
              </a:lnSpc>
              <a:spcBef>
                <a:spcPts val="1599"/>
              </a:spcBef>
              <a:tabLst>
                <a:tab pos="0" algn="l"/>
              </a:tabLst>
            </a:pP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feld 10"/>
          <p:cNvSpPr/>
          <p:nvPr/>
        </p:nvSpPr>
        <p:spPr>
          <a:xfrm>
            <a:off x="6443640" y="1678680"/>
            <a:ext cx="8463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b="0" strike="noStrike" spc="-1">
                <a:solidFill>
                  <a:srgbClr val="0082C4"/>
                </a:solidFill>
                <a:latin typeface="Arial"/>
                <a:ea typeface="ＭＳ Ｐゴシック"/>
              </a:rPr>
              <a:t>WMS 1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Picture 2" descr="G:\2011_WISSEND\grafiken\wms_hwsk_ueberschwemmung.png"/>
          <p:cNvPicPr/>
          <p:nvPr/>
        </p:nvPicPr>
        <p:blipFill>
          <a:blip r:embed="rId3"/>
          <a:stretch/>
        </p:blipFill>
        <p:spPr>
          <a:xfrm>
            <a:off x="7222320" y="1206000"/>
            <a:ext cx="1618920" cy="1618920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</p:pic>
      <p:pic>
        <p:nvPicPr>
          <p:cNvPr id="142" name="Picture 3" descr="G:\2011_WISSEND\grafiken\layerkombination.png"/>
          <p:cNvPicPr/>
          <p:nvPr/>
        </p:nvPicPr>
        <p:blipFill>
          <a:blip r:embed="rId4"/>
          <a:stretch/>
        </p:blipFill>
        <p:spPr>
          <a:xfrm>
            <a:off x="3501000" y="4237920"/>
            <a:ext cx="2158920" cy="215892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4" descr="G:\2011_WISSEND\grafiken\luftbild.png"/>
          <p:cNvPicPr/>
          <p:nvPr/>
        </p:nvPicPr>
        <p:blipFill>
          <a:blip r:embed="rId5"/>
          <a:stretch/>
        </p:blipFill>
        <p:spPr>
          <a:xfrm>
            <a:off x="7222320" y="4740840"/>
            <a:ext cx="1618920" cy="1618920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</p:pic>
      <p:pic>
        <p:nvPicPr>
          <p:cNvPr id="144" name="Picture 5" descr="G:\2011_WISSEND\grafiken\strassen_wege.png"/>
          <p:cNvPicPr/>
          <p:nvPr/>
        </p:nvPicPr>
        <p:blipFill>
          <a:blip r:embed="rId6"/>
          <a:stretch/>
        </p:blipFill>
        <p:spPr>
          <a:xfrm>
            <a:off x="7222320" y="2973600"/>
            <a:ext cx="1618920" cy="1618920"/>
          </a:xfrm>
          <a:prstGeom prst="rect">
            <a:avLst/>
          </a:prstGeom>
          <a:ln w="6350">
            <a:solidFill>
              <a:srgbClr val="000000"/>
            </a:solidFill>
            <a:round/>
          </a:ln>
        </p:spPr>
      </p:pic>
      <p:sp>
        <p:nvSpPr>
          <p:cNvPr id="145" name="Textfeld 16"/>
          <p:cNvSpPr/>
          <p:nvPr/>
        </p:nvSpPr>
        <p:spPr>
          <a:xfrm>
            <a:off x="6438960" y="3940200"/>
            <a:ext cx="8463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b="0" strike="noStrike" spc="-1">
                <a:solidFill>
                  <a:srgbClr val="0082C4"/>
                </a:solidFill>
                <a:latin typeface="Arial"/>
                <a:ea typeface="ＭＳ Ｐゴシック"/>
              </a:rPr>
              <a:t>WMS 2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feld 17"/>
          <p:cNvSpPr/>
          <p:nvPr/>
        </p:nvSpPr>
        <p:spPr>
          <a:xfrm>
            <a:off x="6437520" y="5560560"/>
            <a:ext cx="84636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600" b="0" strike="noStrike" spc="-1">
                <a:solidFill>
                  <a:srgbClr val="0082C4"/>
                </a:solidFill>
                <a:latin typeface="Arial"/>
                <a:ea typeface="ＭＳ Ｐゴシック"/>
              </a:rPr>
              <a:t>WMS 3</a:t>
            </a:r>
            <a:endParaRPr lang="de-DE" sz="16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7" name="Gewinkelte Verbindung 22"/>
          <p:cNvCxnSpPr>
            <a:stCxn id="141" idx="1"/>
            <a:endCxn id="142" idx="3"/>
          </p:cNvCxnSpPr>
          <p:nvPr/>
        </p:nvCxnSpPr>
        <p:spPr>
          <a:xfrm rot="10800000" flipV="1">
            <a:off x="5659920" y="2015280"/>
            <a:ext cx="1562760" cy="3302280"/>
          </a:xfrm>
          <a:prstGeom prst="bentConnector3">
            <a:avLst>
              <a:gd name="adj1" fmla="val 65829"/>
            </a:avLst>
          </a:prstGeom>
          <a:ln w="9525">
            <a:solidFill>
              <a:srgbClr val="0082C4"/>
            </a:solidFill>
            <a:round/>
            <a:tailEnd type="triangle" w="med" len="lg"/>
          </a:ln>
        </p:spPr>
      </p:cxnSp>
      <p:cxnSp>
        <p:nvCxnSpPr>
          <p:cNvPr id="148" name="Gerade Verbindung mit Pfeil 19"/>
          <p:cNvCxnSpPr/>
          <p:nvPr/>
        </p:nvCxnSpPr>
        <p:spPr>
          <a:xfrm flipH="1">
            <a:off x="5655240" y="5905440"/>
            <a:ext cx="1571400" cy="1080"/>
          </a:xfrm>
          <a:prstGeom prst="straightConnector1">
            <a:avLst/>
          </a:prstGeom>
          <a:ln w="9525">
            <a:solidFill>
              <a:srgbClr val="0082C4"/>
            </a:solidFill>
            <a:round/>
            <a:tailEnd type="triangle" w="med" len="lg"/>
          </a:ln>
        </p:spPr>
      </p:cxnSp>
      <p:cxnSp>
        <p:nvCxnSpPr>
          <p:cNvPr id="149" name="Gewinkelte Verbindung 47"/>
          <p:cNvCxnSpPr/>
          <p:nvPr/>
        </p:nvCxnSpPr>
        <p:spPr>
          <a:xfrm rot="10800000" flipV="1">
            <a:off x="5654880" y="4289760"/>
            <a:ext cx="1548360" cy="1338120"/>
          </a:xfrm>
          <a:prstGeom prst="bentConnector3">
            <a:avLst>
              <a:gd name="adj1" fmla="val 51255"/>
            </a:avLst>
          </a:prstGeom>
          <a:ln w="9525">
            <a:solidFill>
              <a:srgbClr val="0082C4"/>
            </a:solidFill>
            <a:round/>
            <a:tailEnd type="triangle" w="med" len="lg"/>
          </a:ln>
        </p:spPr>
      </p:cxnSp>
      <p:sp>
        <p:nvSpPr>
          <p:cNvPr id="150" name="Textfeld 2"/>
          <p:cNvSpPr/>
          <p:nvPr/>
        </p:nvSpPr>
        <p:spPr>
          <a:xfrm>
            <a:off x="7222320" y="2075040"/>
            <a:ext cx="16804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200" b="1" strike="noStrike" spc="-1">
                <a:solidFill>
                  <a:srgbClr val="0082C4"/>
                </a:solidFill>
                <a:latin typeface="Arial"/>
                <a:ea typeface="ＭＳ Ｐゴシック"/>
              </a:rPr>
              <a:t>Überschwemmungs-gebiete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Textfeld 21"/>
          <p:cNvSpPr/>
          <p:nvPr/>
        </p:nvSpPr>
        <p:spPr>
          <a:xfrm>
            <a:off x="7462440" y="3676680"/>
            <a:ext cx="168048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0082C4"/>
                </a:solidFill>
                <a:latin typeface="Arial"/>
                <a:ea typeface="ＭＳ Ｐゴシック"/>
              </a:rPr>
              <a:t>Verkehrswege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feld 22"/>
          <p:cNvSpPr/>
          <p:nvPr/>
        </p:nvSpPr>
        <p:spPr>
          <a:xfrm>
            <a:off x="7613280" y="5402160"/>
            <a:ext cx="168048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FFFF00"/>
                </a:solidFill>
                <a:latin typeface="Arial"/>
                <a:ea typeface="ＭＳ Ｐゴシック"/>
              </a:rPr>
              <a:t>Luftbilder</a:t>
            </a:r>
            <a:endParaRPr lang="de-DE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5F2D7AB-6953-4FBD-9B65-316EFD65ABC9}" type="slidenum"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3"/>
          <p:cNvPicPr/>
          <p:nvPr/>
        </p:nvPicPr>
        <p:blipFill>
          <a:blip r:embed="rId3"/>
          <a:stretch/>
        </p:blipFill>
        <p:spPr>
          <a:xfrm>
            <a:off x="514440" y="2950920"/>
            <a:ext cx="875160" cy="233244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</p:pic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38120" y="142920"/>
            <a:ext cx="6653880" cy="898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600" b="0" strike="noStrike" spc="-1">
                <a:solidFill>
                  <a:schemeClr val="dk2"/>
                </a:solidFill>
                <a:latin typeface="Arial"/>
                <a:ea typeface="ＭＳ Ｐゴシック"/>
              </a:rPr>
              <a:t>Der Kartenviewer</a:t>
            </a:r>
            <a:endParaRPr lang="de-DE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 Box 5"/>
          <p:cNvSpPr/>
          <p:nvPr/>
        </p:nvSpPr>
        <p:spPr>
          <a:xfrm>
            <a:off x="438120" y="1044000"/>
            <a:ext cx="6653880" cy="3592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200" b="0" strike="noStrike" spc="-1">
                <a:solidFill>
                  <a:srgbClr val="0082C4"/>
                </a:solidFill>
                <a:latin typeface="Arial"/>
                <a:ea typeface="ＭＳ Ｐゴシック"/>
              </a:rPr>
              <a:t>Hintergrund</a:t>
            </a:r>
            <a:endParaRPr lang="de-DE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4"/>
          <a:stretch/>
        </p:blipFill>
        <p:spPr>
          <a:xfrm>
            <a:off x="537120" y="1898280"/>
            <a:ext cx="799200" cy="47520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7" name="Picture 4"/>
          <p:cNvPicPr/>
          <p:nvPr/>
        </p:nvPicPr>
        <p:blipFill>
          <a:blip r:embed="rId5"/>
          <a:stretch/>
        </p:blipFill>
        <p:spPr>
          <a:xfrm>
            <a:off x="2428920" y="938160"/>
            <a:ext cx="0" cy="0"/>
          </a:xfrm>
          <a:prstGeom prst="rect">
            <a:avLst/>
          </a:prstGeom>
          <a:ln w="9525">
            <a:noFill/>
          </a:ln>
        </p:spPr>
      </p:pic>
      <p:pic>
        <p:nvPicPr>
          <p:cNvPr id="158" name="Picture 5"/>
          <p:cNvPicPr/>
          <p:nvPr/>
        </p:nvPicPr>
        <p:blipFill>
          <a:blip r:embed="rId5"/>
          <a:stretch/>
        </p:blipFill>
        <p:spPr>
          <a:xfrm>
            <a:off x="1887840" y="2446920"/>
            <a:ext cx="3428280" cy="342828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9" name="Picture 6"/>
          <p:cNvPicPr/>
          <p:nvPr/>
        </p:nvPicPr>
        <p:blipFill>
          <a:blip r:embed="rId6"/>
          <a:stretch/>
        </p:blipFill>
        <p:spPr>
          <a:xfrm>
            <a:off x="2706120" y="2122200"/>
            <a:ext cx="3436200" cy="343620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0" name="Picture 7"/>
          <p:cNvPicPr/>
          <p:nvPr/>
        </p:nvPicPr>
        <p:blipFill>
          <a:blip r:embed="rId7"/>
          <a:stretch/>
        </p:blipFill>
        <p:spPr>
          <a:xfrm>
            <a:off x="3772800" y="1677240"/>
            <a:ext cx="3436200" cy="342828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1" name="Picture 8"/>
          <p:cNvPicPr/>
          <p:nvPr/>
        </p:nvPicPr>
        <p:blipFill>
          <a:blip r:embed="rId8"/>
          <a:stretch/>
        </p:blipFill>
        <p:spPr>
          <a:xfrm>
            <a:off x="4882680" y="1265760"/>
            <a:ext cx="3428280" cy="342828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2" name="Gerade Verbindung mit Pfeil 14"/>
          <p:cNvCxnSpPr/>
          <p:nvPr/>
        </p:nvCxnSpPr>
        <p:spPr>
          <a:xfrm flipV="1">
            <a:off x="1333440" y="3152520"/>
            <a:ext cx="877320" cy="439200"/>
          </a:xfrm>
          <a:prstGeom prst="straightConnector1">
            <a:avLst/>
          </a:prstGeom>
          <a:ln w="28575">
            <a:solidFill>
              <a:srgbClr val="981E32"/>
            </a:solidFill>
            <a:round/>
            <a:tailEnd type="arrow" w="med" len="med"/>
          </a:ln>
        </p:spPr>
      </p:cxnSp>
      <p:cxnSp>
        <p:nvCxnSpPr>
          <p:cNvPr id="163" name="Gerade Verbindung mit Pfeil 15"/>
          <p:cNvCxnSpPr/>
          <p:nvPr/>
        </p:nvCxnSpPr>
        <p:spPr>
          <a:xfrm flipV="1">
            <a:off x="1352520" y="3114360"/>
            <a:ext cx="2106000" cy="991800"/>
          </a:xfrm>
          <a:prstGeom prst="straightConnector1">
            <a:avLst/>
          </a:prstGeom>
          <a:ln w="28575">
            <a:solidFill>
              <a:srgbClr val="981E32"/>
            </a:solidFill>
            <a:round/>
            <a:tailEnd type="arrow" w="med" len="med"/>
          </a:ln>
        </p:spPr>
      </p:cxnSp>
      <p:cxnSp>
        <p:nvCxnSpPr>
          <p:cNvPr id="164" name="Gerade Verbindung mit Pfeil 16"/>
          <p:cNvCxnSpPr/>
          <p:nvPr/>
        </p:nvCxnSpPr>
        <p:spPr>
          <a:xfrm flipV="1">
            <a:off x="1342800" y="3381120"/>
            <a:ext cx="3296880" cy="1258560"/>
          </a:xfrm>
          <a:prstGeom prst="straightConnector1">
            <a:avLst/>
          </a:prstGeom>
          <a:ln w="28575">
            <a:solidFill>
              <a:srgbClr val="981E32"/>
            </a:solidFill>
            <a:round/>
            <a:tailEnd type="arrow" w="med" len="med"/>
          </a:ln>
        </p:spPr>
      </p:cxnSp>
      <p:cxnSp>
        <p:nvCxnSpPr>
          <p:cNvPr id="165" name="Gerade Verbindung mit Pfeil 17"/>
          <p:cNvCxnSpPr/>
          <p:nvPr/>
        </p:nvCxnSpPr>
        <p:spPr>
          <a:xfrm flipV="1">
            <a:off x="1352520" y="4305240"/>
            <a:ext cx="4334760" cy="820080"/>
          </a:xfrm>
          <a:prstGeom prst="straightConnector1">
            <a:avLst/>
          </a:prstGeom>
          <a:ln w="28575">
            <a:solidFill>
              <a:srgbClr val="981E32"/>
            </a:solidFill>
            <a:round/>
            <a:tailEnd type="arrow" w="med" len="med"/>
          </a:ln>
        </p:spPr>
      </p:cxn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337F9C1-8537-4D90-8D1E-37EAE9CF1AA9}" type="slidenum"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 Box 5"/>
          <p:cNvSpPr/>
          <p:nvPr/>
        </p:nvSpPr>
        <p:spPr>
          <a:xfrm>
            <a:off x="438120" y="1044000"/>
            <a:ext cx="6653880" cy="3592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200" b="0" strike="noStrike" spc="-1">
                <a:solidFill>
                  <a:srgbClr val="0082C4"/>
                </a:solidFill>
                <a:latin typeface="Arial"/>
                <a:ea typeface="ＭＳ Ｐゴシック"/>
              </a:rPr>
              <a:t>Karteninhalt/Allgemein</a:t>
            </a:r>
            <a:endParaRPr lang="de-DE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Rechteck 16"/>
          <p:cNvSpPr/>
          <p:nvPr/>
        </p:nvSpPr>
        <p:spPr>
          <a:xfrm>
            <a:off x="5642280" y="1723680"/>
            <a:ext cx="3249000" cy="181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66760" lvl="1" indent="-266760">
              <a:lnSpc>
                <a:spcPct val="100000"/>
              </a:lnSpc>
              <a:spcBef>
                <a:spcPts val="601"/>
              </a:spcBef>
              <a:buSzPct val="100112"/>
              <a:buBlip>
                <a:blip r:embed="rId3"/>
              </a:buBlip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  <a:ea typeface="ＭＳ Ｐゴシック"/>
              </a:rPr>
              <a:t>Über „Karteninhalt“ können Sie vorkonfigurierte Kartendienste in die Karte einladen.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66760" lvl="1" indent="-266760">
              <a:lnSpc>
                <a:spcPct val="100000"/>
              </a:lnSpc>
              <a:spcBef>
                <a:spcPts val="601"/>
              </a:spcBef>
              <a:buSzPct val="100112"/>
              <a:buBlip>
                <a:blip r:embed="rId3"/>
              </a:buBlip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  <a:ea typeface="ＭＳ Ｐゴシック"/>
              </a:rPr>
              <a:t>Sortierung erfolgt nach Themen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38120" y="142920"/>
            <a:ext cx="6653880" cy="898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600" b="0" strike="noStrike" spc="-1">
                <a:solidFill>
                  <a:schemeClr val="dk2"/>
                </a:solidFill>
                <a:latin typeface="Arial"/>
                <a:ea typeface="ＭＳ Ｐゴシック"/>
              </a:rPr>
              <a:t>Der Kartenviewer</a:t>
            </a:r>
            <a:endParaRPr lang="de-DE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Picture 2" descr="I:\_GeoSN_201208_GeoBAK2\ZK\C_Weiterentwicklung\01_Themen\02_Geoportal_mapApps3\Hilfe\Finale_Dokumente\99_Bilder\146_Karteninhalt.jpg"/>
          <p:cNvPicPr/>
          <p:nvPr/>
        </p:nvPicPr>
        <p:blipFill>
          <a:blip r:embed="rId4"/>
          <a:stretch/>
        </p:blipFill>
        <p:spPr>
          <a:xfrm>
            <a:off x="556200" y="1796040"/>
            <a:ext cx="4942440" cy="207792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0" name="Grafik 19"/>
          <p:cNvPicPr/>
          <p:nvPr/>
        </p:nvPicPr>
        <p:blipFill>
          <a:blip r:embed="rId5"/>
          <a:stretch/>
        </p:blipFill>
        <p:spPr>
          <a:xfrm>
            <a:off x="556200" y="4215960"/>
            <a:ext cx="4256280" cy="161892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1" name="Grafik 20"/>
          <p:cNvPicPr/>
          <p:nvPr/>
        </p:nvPicPr>
        <p:blipFill>
          <a:blip r:embed="rId6"/>
          <a:stretch/>
        </p:blipFill>
        <p:spPr>
          <a:xfrm>
            <a:off x="4542840" y="4673880"/>
            <a:ext cx="4227120" cy="161892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04DBB6C-8402-473C-9567-7FCD9FD6763A}" type="slidenum"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 Box 5"/>
          <p:cNvSpPr/>
          <p:nvPr/>
        </p:nvSpPr>
        <p:spPr>
          <a:xfrm>
            <a:off x="438120" y="1044000"/>
            <a:ext cx="6653880" cy="3592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200" b="0" strike="noStrike" spc="-1">
                <a:solidFill>
                  <a:srgbClr val="0082C4"/>
                </a:solidFill>
                <a:latin typeface="Arial"/>
                <a:ea typeface="ＭＳ Ｐゴシック"/>
              </a:rPr>
              <a:t>Inhaltsbaum / Allgemein</a:t>
            </a:r>
            <a:endParaRPr lang="de-DE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Rechteck 6"/>
          <p:cNvSpPr/>
          <p:nvPr/>
        </p:nvSpPr>
        <p:spPr>
          <a:xfrm>
            <a:off x="5043600" y="1695600"/>
            <a:ext cx="375660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66760" indent="-266760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endParaRPr lang="de-DE" sz="1800" b="0" strike="noStrike" spc="-1">
              <a:solidFill>
                <a:schemeClr val="dk1"/>
              </a:solidFill>
              <a:latin typeface="Arial"/>
              <a:ea typeface="ＭＳ Ｐゴシック"/>
            </a:endParaRPr>
          </a:p>
        </p:txBody>
      </p:sp>
      <p:sp>
        <p:nvSpPr>
          <p:cNvPr id="174" name="Rechteck 7"/>
          <p:cNvSpPr/>
          <p:nvPr/>
        </p:nvSpPr>
        <p:spPr>
          <a:xfrm>
            <a:off x="483120" y="4685040"/>
            <a:ext cx="8425080" cy="98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66760" lvl="1" indent="-266760">
              <a:lnSpc>
                <a:spcPct val="100000"/>
              </a:lnSpc>
              <a:spcBef>
                <a:spcPts val="601"/>
              </a:spcBef>
              <a:buSzPct val="100112"/>
              <a:buBlip>
                <a:blip r:embed="rId3"/>
              </a:buBlip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  <a:ea typeface="ＭＳ Ｐゴシック"/>
              </a:rPr>
              <a:t>Im Inhaltsbaum werden alle geladenen Kartendienste mit den dazugehörigen Kartenebenen angezeigt. 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  <a:p>
            <a:pPr marL="266760" lvl="1" indent="-266760">
              <a:lnSpc>
                <a:spcPct val="100000"/>
              </a:lnSpc>
              <a:spcBef>
                <a:spcPts val="601"/>
              </a:spcBef>
              <a:buSzPct val="100112"/>
              <a:buBlip>
                <a:blip r:embed="rId3"/>
              </a:buBlip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  <a:ea typeface="ＭＳ Ｐゴシック"/>
              </a:rPr>
              <a:t>Aktuell nicht sichtbare Ebenen sind ausgegraut.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38120" y="142920"/>
            <a:ext cx="6653880" cy="8989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600" b="0" strike="noStrike" spc="-1">
                <a:solidFill>
                  <a:schemeClr val="dk2"/>
                </a:solidFill>
                <a:latin typeface="Arial"/>
                <a:ea typeface="ＭＳ Ｐゴシック"/>
              </a:rPr>
              <a:t>Der Kartenviewer</a:t>
            </a:r>
            <a:endParaRPr lang="de-DE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Grafik 2"/>
          <p:cNvPicPr/>
          <p:nvPr/>
        </p:nvPicPr>
        <p:blipFill>
          <a:blip r:embed="rId4"/>
          <a:stretch/>
        </p:blipFill>
        <p:spPr>
          <a:xfrm>
            <a:off x="438120" y="1600920"/>
            <a:ext cx="4320360" cy="28868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A208001-411E-4781-8845-E2330AF4C4B1}" type="slidenum"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hteck 176"/>
          <p:cNvSpPr/>
          <p:nvPr/>
        </p:nvSpPr>
        <p:spPr>
          <a:xfrm>
            <a:off x="2238840" y="903600"/>
            <a:ext cx="3095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Nach Registrierung im Portal</a:t>
            </a:r>
          </a:p>
        </p:txBody>
      </p:sp>
      <p:sp>
        <p:nvSpPr>
          <p:cNvPr id="178" name="Rechteck 177"/>
          <p:cNvSpPr/>
          <p:nvPr/>
        </p:nvSpPr>
        <p:spPr>
          <a:xfrm>
            <a:off x="5789520" y="2686680"/>
            <a:ext cx="2890080" cy="31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Speichern von Karten möglich</a:t>
            </a:r>
          </a:p>
        </p:txBody>
      </p:sp>
      <p:pic>
        <p:nvPicPr>
          <p:cNvPr id="179" name="Grafik 178"/>
          <p:cNvPicPr/>
          <p:nvPr/>
        </p:nvPicPr>
        <p:blipFill>
          <a:blip r:embed="rId2"/>
          <a:stretch/>
        </p:blipFill>
        <p:spPr>
          <a:xfrm>
            <a:off x="1668960" y="3852360"/>
            <a:ext cx="3711960" cy="2545200"/>
          </a:xfrm>
          <a:prstGeom prst="rect">
            <a:avLst/>
          </a:prstGeom>
          <a:ln w="0">
            <a:noFill/>
          </a:ln>
        </p:spPr>
      </p:pic>
      <p:sp>
        <p:nvSpPr>
          <p:cNvPr id="180" name="Rechteck 179"/>
          <p:cNvSpPr/>
          <p:nvPr/>
        </p:nvSpPr>
        <p:spPr>
          <a:xfrm>
            <a:off x="5936040" y="4746240"/>
            <a:ext cx="3004200" cy="31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Einzeichnen von Objekten usw.</a:t>
            </a:r>
          </a:p>
        </p:txBody>
      </p:sp>
      <p:pic>
        <p:nvPicPr>
          <p:cNvPr id="181" name="Grafik 180"/>
          <p:cNvPicPr/>
          <p:nvPr/>
        </p:nvPicPr>
        <p:blipFill>
          <a:blip r:embed="rId3"/>
          <a:stretch/>
        </p:blipFill>
        <p:spPr>
          <a:xfrm>
            <a:off x="1491480" y="1310760"/>
            <a:ext cx="3627720" cy="28332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A80D064-B6E6-4A50-9B42-70C6589F6C16}" type="slidenum"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rafik 181"/>
          <p:cNvPicPr/>
          <p:nvPr/>
        </p:nvPicPr>
        <p:blipFill>
          <a:blip r:embed="rId2"/>
          <a:stretch/>
        </p:blipFill>
        <p:spPr>
          <a:xfrm>
            <a:off x="440640" y="807840"/>
            <a:ext cx="2763360" cy="20246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83" name="Grafik 182"/>
          <p:cNvPicPr/>
          <p:nvPr/>
        </p:nvPicPr>
        <p:blipFill>
          <a:blip r:embed="rId3"/>
          <a:stretch/>
        </p:blipFill>
        <p:spPr>
          <a:xfrm>
            <a:off x="3400920" y="498600"/>
            <a:ext cx="2376000" cy="331560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84" name="Rechteck 183"/>
          <p:cNvSpPr/>
          <p:nvPr/>
        </p:nvSpPr>
        <p:spPr>
          <a:xfrm>
            <a:off x="1044720" y="252360"/>
            <a:ext cx="1388880" cy="41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Beispiele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Rechteck 184"/>
          <p:cNvSpPr/>
          <p:nvPr/>
        </p:nvSpPr>
        <p:spPr>
          <a:xfrm>
            <a:off x="815040" y="2832840"/>
            <a:ext cx="2465280" cy="41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Geologische Karte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Rechteck 185"/>
          <p:cNvSpPr/>
          <p:nvPr/>
        </p:nvSpPr>
        <p:spPr>
          <a:xfrm>
            <a:off x="3411000" y="3814560"/>
            <a:ext cx="2365560" cy="41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Flächennutzungsplan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Grafik 186"/>
          <p:cNvPicPr/>
          <p:nvPr/>
        </p:nvPicPr>
        <p:blipFill>
          <a:blip r:embed="rId4"/>
          <a:stretch/>
        </p:blipFill>
        <p:spPr>
          <a:xfrm>
            <a:off x="6090840" y="456120"/>
            <a:ext cx="2535840" cy="31874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88" name="Rechteck 187"/>
          <p:cNvSpPr/>
          <p:nvPr/>
        </p:nvSpPr>
        <p:spPr>
          <a:xfrm>
            <a:off x="5942880" y="3732480"/>
            <a:ext cx="2871720" cy="41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Hochwassergefahrenkarte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Grafik 188"/>
          <p:cNvPicPr/>
          <p:nvPr/>
        </p:nvPicPr>
        <p:blipFill>
          <a:blip r:embed="rId5"/>
          <a:stretch/>
        </p:blipFill>
        <p:spPr>
          <a:xfrm>
            <a:off x="432360" y="3483000"/>
            <a:ext cx="2770920" cy="29174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90" name="Rechteck 189"/>
          <p:cNvSpPr/>
          <p:nvPr/>
        </p:nvSpPr>
        <p:spPr>
          <a:xfrm>
            <a:off x="3369960" y="5947200"/>
            <a:ext cx="1441080" cy="41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Luftbilder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rafik 190"/>
          <p:cNvPicPr/>
          <p:nvPr/>
        </p:nvPicPr>
        <p:blipFill>
          <a:blip r:embed="rId2"/>
          <a:stretch/>
        </p:blipFill>
        <p:spPr>
          <a:xfrm>
            <a:off x="732240" y="1266840"/>
            <a:ext cx="5402880" cy="5103000"/>
          </a:xfrm>
          <a:prstGeom prst="rect">
            <a:avLst/>
          </a:prstGeom>
          <a:ln w="0">
            <a:noFill/>
          </a:ln>
        </p:spPr>
      </p:pic>
      <p:sp>
        <p:nvSpPr>
          <p:cNvPr id="192" name="Rechteck 191"/>
          <p:cNvSpPr/>
          <p:nvPr/>
        </p:nvSpPr>
        <p:spPr>
          <a:xfrm>
            <a:off x="3369960" y="1038240"/>
            <a:ext cx="2603880" cy="47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170" b="0" u="sng" strike="noStrike" spc="-1">
                <a:solidFill>
                  <a:srgbClr val="0000EE"/>
                </a:solidFill>
                <a:uFillTx/>
                <a:latin typeface="Calibri"/>
                <a:hlinkClick r:id="rId3"/>
              </a:rPr>
              <a:t>Historische Luftbilder</a:t>
            </a:r>
            <a:endParaRPr lang="de-DE" sz="21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feil: nach rechts 192"/>
          <p:cNvSpPr/>
          <p:nvPr/>
        </p:nvSpPr>
        <p:spPr>
          <a:xfrm rot="879000">
            <a:off x="1323360" y="5972040"/>
            <a:ext cx="500760" cy="428040"/>
          </a:xfrm>
          <a:prstGeom prst="rightArrow">
            <a:avLst>
              <a:gd name="adj1" fmla="val 50000"/>
              <a:gd name="adj2" fmla="val 29244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4" name="Rechteck 193"/>
          <p:cNvSpPr/>
          <p:nvPr/>
        </p:nvSpPr>
        <p:spPr>
          <a:xfrm>
            <a:off x="6382440" y="1347840"/>
            <a:ext cx="1716120" cy="625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Landesvermessung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Sachsen</a:t>
            </a:r>
            <a:endParaRPr lang="de-DE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äsentationsvorlage GeoSN">
  <a:themeElements>
    <a:clrScheme name="Standarddesign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äsentationsvorlage GeoSN">
  <a:themeElements>
    <a:clrScheme name="Standarddesign 1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FFDC00"/>
      </a:hlink>
      <a:folHlink>
        <a:srgbClr val="C9CAC8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</Words>
  <Application>Microsoft Office PowerPoint</Application>
  <PresentationFormat>Bildschirmpräsentation (4:3)</PresentationFormat>
  <Paragraphs>58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Wingdings</vt:lpstr>
      <vt:lpstr>Office Theme</vt:lpstr>
      <vt:lpstr>Präsentationsvorlage GeoSN</vt:lpstr>
      <vt:lpstr>Präsentationsvorlage GeoSN</vt:lpstr>
      <vt:lpstr>PowerPoint-Präsentation</vt:lpstr>
      <vt:lpstr> Geoportal Sachsen Beispiel aus dem App-Menü</vt:lpstr>
      <vt:lpstr>Grundlagen</vt:lpstr>
      <vt:lpstr>Der Kartenviewer</vt:lpstr>
      <vt:lpstr>Der Kartenviewer</vt:lpstr>
      <vt:lpstr>Der Kartenviewer</vt:lpstr>
      <vt:lpstr>PowerPoint-Präsentation</vt:lpstr>
      <vt:lpstr>PowerPoint-Präsentation</vt:lpstr>
      <vt:lpstr>PowerPoint-Präsentation</vt:lpstr>
      <vt:lpstr>PowerPoint-Präsentation</vt:lpstr>
    </vt:vector>
  </TitlesOfParts>
  <Company>Freistaat Sachsen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 Präsentationsvorlage GeoSN</dc:title>
  <dc:subject/>
  <dc:creator>Taggeselle, Jörg - GeoSN</dc:creator>
  <dc:description/>
  <cp:lastModifiedBy>Steffi Stein</cp:lastModifiedBy>
  <cp:revision>834</cp:revision>
  <cp:lastPrinted>2019-11-11T06:29:54Z</cp:lastPrinted>
  <dcterms:created xsi:type="dcterms:W3CDTF">2012-04-18T08:03:43Z</dcterms:created>
  <dcterms:modified xsi:type="dcterms:W3CDTF">2023-11-08T16:16:02Z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Bildschirmpräsentation (4:3)</vt:lpwstr>
  </property>
  <property fmtid="{D5CDD505-2E9C-101B-9397-08002B2CF9AE}" pid="4" name="Slides">
    <vt:i4>14</vt:i4>
  </property>
</Properties>
</file>